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8" r:id="rId10"/>
    <p:sldId id="266" r:id="rId11"/>
    <p:sldId id="264" r:id="rId12"/>
    <p:sldId id="265" r:id="rId13"/>
    <p:sldId id="270" r:id="rId14"/>
    <p:sldId id="272" r:id="rId15"/>
    <p:sldId id="269" r:id="rId16"/>
    <p:sldId id="273" r:id="rId17"/>
    <p:sldId id="271" r:id="rId18"/>
    <p:sldId id="274" r:id="rId19"/>
    <p:sldId id="275" r:id="rId2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32" d="100"/>
          <a:sy n="132" d="100"/>
        </p:scale>
        <p:origin x="142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6785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69106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55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2031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7293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9370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3915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3040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73451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0714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581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2275D-A632-4CC7-B456-75236D252E38}" type="datetimeFigureOut">
              <a:rPr lang="sk-SK" smtClean="0"/>
              <a:t>12. 3. 2023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16C2E-8299-4BA2-8570-B1519C18B9E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1239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4824169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sk-SK" sz="6500" dirty="0" smtClean="0"/>
              <a:t>Narcisová</a:t>
            </a:r>
            <a:r>
              <a:rPr lang="sk-SK" dirty="0" smtClean="0"/>
              <a:t> </a:t>
            </a:r>
            <a:r>
              <a:rPr lang="sk-SK" sz="6600" dirty="0" smtClean="0"/>
              <a:t>rodina</a:t>
            </a:r>
          </a:p>
          <a:p>
            <a:r>
              <a:rPr lang="sk-SK" sz="4000" dirty="0" smtClean="0"/>
              <a:t>Výročná správa 2022</a:t>
            </a:r>
          </a:p>
          <a:p>
            <a:endParaRPr lang="sk-SK" sz="66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2669" y="1214784"/>
            <a:ext cx="3686092" cy="2764569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54022"/>
            <a:ext cx="4973515" cy="368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072" y="365125"/>
            <a:ext cx="10777728" cy="1325563"/>
          </a:xfrm>
        </p:spPr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Pohyb detí na skupine v roku 2022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1"/>
          </p:nvPr>
        </p:nvSpPr>
        <p:spPr>
          <a:xfrm>
            <a:off x="576072" y="1825625"/>
            <a:ext cx="11192256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Odchod detí zo skupiny: Sebastián a Frederik odišli k svojej rodine.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988" y="2414016"/>
            <a:ext cx="3172968" cy="4208780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52" y="2414016"/>
            <a:ext cx="3373556" cy="42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9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Personálne zmeny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2730881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Na materskú dovolenku odišla Mária Kapustová. 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r>
              <a:rPr lang="sk-SK" dirty="0" smtClean="0"/>
              <a:t>Jej miesto zaplnila Renáta </a:t>
            </a:r>
            <a:r>
              <a:rPr lang="sk-SK" dirty="0" err="1" smtClean="0"/>
              <a:t>Ladická</a:t>
            </a:r>
            <a:r>
              <a:rPr lang="sk-SK" dirty="0" smtClean="0"/>
              <a:t>, ktorá prišla z Citrónovej skupiny.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34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0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Výlet do parku s mottom: „V zdravom tele, zdravý duch.“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840" y="2055813"/>
            <a:ext cx="3339846" cy="445312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92" y="2055813"/>
            <a:ext cx="3339846" cy="445312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9" y="2055813"/>
            <a:ext cx="3339846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1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Návšteva Tribečského múzea v Topoľčanoch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11" y="1855216"/>
            <a:ext cx="3436620" cy="458216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690" y="1855216"/>
            <a:ext cx="3436620" cy="458216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756" y="1860296"/>
            <a:ext cx="3432810" cy="457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03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Výlet do divadla Andreja </a:t>
            </a:r>
            <a:r>
              <a:rPr lang="sk-SK" dirty="0" err="1" smtClean="0">
                <a:latin typeface="Arial Black" panose="020B0A04020102020204" pitchFamily="34" charset="0"/>
              </a:rPr>
              <a:t>Bagara</a:t>
            </a:r>
            <a:r>
              <a:rPr lang="sk-SK" dirty="0" smtClean="0">
                <a:latin typeface="Arial Black" panose="020B0A04020102020204" pitchFamily="34" charset="0"/>
              </a:rPr>
              <a:t> v Nitre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3547872"/>
            <a:ext cx="4328160" cy="324612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64" y="1690688"/>
            <a:ext cx="4049013" cy="3036760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30" y="1690689"/>
            <a:ext cx="3148290" cy="510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822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1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Zabávame sa aj pri práci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9" y="2050358"/>
            <a:ext cx="3262139" cy="359149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065" y="2815401"/>
            <a:ext cx="2949654" cy="393287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2213" y="2050358"/>
            <a:ext cx="2599182" cy="346557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402" y="1690688"/>
            <a:ext cx="2744288" cy="357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7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67" y="1334277"/>
            <a:ext cx="3493283" cy="4657711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0" y="1027906"/>
            <a:ext cx="2730246" cy="496408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064" y="1027906"/>
            <a:ext cx="3723062" cy="496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55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Umelecké vlohy </a:t>
            </a:r>
            <a:r>
              <a:rPr lang="sk-SK" dirty="0" smtClean="0">
                <a:latin typeface="Arial Black" panose="020B0A04020102020204" pitchFamily="34" charset="0"/>
              </a:rPr>
              <a:t>našich </a:t>
            </a:r>
            <a:r>
              <a:rPr lang="sk-SK" dirty="0" smtClean="0">
                <a:latin typeface="Arial Black" panose="020B0A04020102020204" pitchFamily="34" charset="0"/>
              </a:rPr>
              <a:t>detí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94" y="1862201"/>
            <a:ext cx="3449573" cy="459943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" y="1862201"/>
            <a:ext cx="3449574" cy="459943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180" y="1862201"/>
            <a:ext cx="3601640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74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2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Spoločné oslavovanie </a:t>
            </a:r>
            <a:r>
              <a:rPr lang="sk-SK" smtClean="0">
                <a:latin typeface="Arial Black" panose="020B0A04020102020204" pitchFamily="34" charset="0"/>
              </a:rPr>
              <a:t>sviatkov </a:t>
            </a:r>
            <a:r>
              <a:rPr lang="sk-SK" smtClean="0">
                <a:latin typeface="Arial Black" panose="020B0A04020102020204" pitchFamily="34" charset="0"/>
              </a:rPr>
              <a:t>detí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1" y="2212850"/>
            <a:ext cx="3263503" cy="4351338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4044" y="2481967"/>
            <a:ext cx="5163911" cy="3813104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505" y="2212851"/>
            <a:ext cx="326350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02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3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                                   </a:t>
            </a:r>
            <a:r>
              <a:rPr lang="sk-SK" sz="3200" dirty="0" smtClean="0">
                <a:latin typeface="Arial Black" panose="020B0A04020102020204" pitchFamily="34" charset="0"/>
              </a:rPr>
              <a:t>Ďakujeme za pozornosť</a:t>
            </a:r>
            <a:endParaRPr lang="sk-SK" dirty="0">
              <a:latin typeface="Arial Black" panose="020B0A04020102020204" pitchFamily="34" charset="0"/>
            </a:endParaRPr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63" y="584931"/>
            <a:ext cx="4487190" cy="5982921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300" y="2230666"/>
            <a:ext cx="5366605" cy="43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7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905933" y="406400"/>
            <a:ext cx="10515600" cy="6287911"/>
          </a:xfrm>
        </p:spPr>
        <p:txBody>
          <a:bodyPr>
            <a:normAutofit/>
          </a:bodyPr>
          <a:lstStyle/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Názov </a:t>
            </a:r>
            <a:r>
              <a:rPr lang="sk-SK" sz="18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skupiny: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Narcisová </a:t>
            </a:r>
            <a:r>
              <a:rPr lang="sk-S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rodina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Adresa:</a:t>
            </a: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sk-SK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Kalinčiaková</a:t>
            </a:r>
            <a:r>
              <a:rPr lang="sk-S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4295, 955 01 Topoľčany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Počet </a:t>
            </a:r>
            <a:r>
              <a:rPr lang="sk-SK" sz="1800" b="1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zamestnancov</a:t>
            </a:r>
            <a:r>
              <a:rPr lang="sk-SK" sz="1800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: </a:t>
            </a:r>
            <a:r>
              <a:rPr lang="sk-S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+ 2 odborný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tím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dirty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dirty="0" smtClean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dirty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dirty="0" smtClean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Koordinátor skupiny: </a:t>
            </a:r>
            <a:r>
              <a:rPr lang="sk-S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Dagmar Valachovičová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Vychovávateľka: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Renáta </a:t>
            </a:r>
            <a:r>
              <a:rPr lang="sk-SK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Čanigová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Vychovávateľka: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Janka Siváková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Pomocný vychovávateľ </a:t>
            </a: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 ekonomickou agendou: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Ladislav </a:t>
            </a:r>
            <a:r>
              <a:rPr lang="sk-SK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Kasana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Pomocná </a:t>
            </a:r>
            <a:r>
              <a:rPr lang="sk-SK" sz="18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vychovávateľka: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Katarína </a:t>
            </a:r>
            <a:r>
              <a:rPr lang="sk-SK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Bezdeková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 smtClean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Pomocná vychovávateľka: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Renáta </a:t>
            </a:r>
            <a:r>
              <a:rPr lang="sk-SK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sk-SK" sz="1800" b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adická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Sociálna pracovníčka: </a:t>
            </a:r>
            <a:r>
              <a:rPr lang="sk-SK" sz="1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Zuzana Michalková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sk-SK" sz="1800" dirty="0">
                <a:solidFill>
                  <a:prstClr val="black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Psychologička: </a:t>
            </a:r>
            <a:r>
              <a:rPr lang="sk-SK" sz="1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Mgr. Dominika </a:t>
            </a:r>
            <a:r>
              <a:rPr lang="sk-SK" sz="1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Iliašová</a:t>
            </a:r>
            <a:endParaRPr lang="sk-SK" sz="1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</a:pPr>
            <a:endParaRPr lang="sk-SK" sz="1800" dirty="0" smtClean="0">
              <a:solidFill>
                <a:prstClr val="black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sk-SK" dirty="0"/>
          </a:p>
        </p:txBody>
      </p:sp>
      <p:graphicFrame>
        <p:nvGraphicFramePr>
          <p:cNvPr id="4" name="Tabuľ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421094"/>
              </p:ext>
            </p:extLst>
          </p:nvPr>
        </p:nvGraphicFramePr>
        <p:xfrm>
          <a:off x="905933" y="1822935"/>
          <a:ext cx="10242710" cy="1535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8542">
                  <a:extLst>
                    <a:ext uri="{9D8B030D-6E8A-4147-A177-3AD203B41FA5}">
                      <a16:colId xmlns:a16="http://schemas.microsoft.com/office/drawing/2014/main" val="1171442305"/>
                    </a:ext>
                  </a:extLst>
                </a:gridCol>
                <a:gridCol w="2048542">
                  <a:extLst>
                    <a:ext uri="{9D8B030D-6E8A-4147-A177-3AD203B41FA5}">
                      <a16:colId xmlns:a16="http://schemas.microsoft.com/office/drawing/2014/main" val="203949674"/>
                    </a:ext>
                  </a:extLst>
                </a:gridCol>
                <a:gridCol w="2048542">
                  <a:extLst>
                    <a:ext uri="{9D8B030D-6E8A-4147-A177-3AD203B41FA5}">
                      <a16:colId xmlns:a16="http://schemas.microsoft.com/office/drawing/2014/main" val="4193729130"/>
                    </a:ext>
                  </a:extLst>
                </a:gridCol>
                <a:gridCol w="2048542">
                  <a:extLst>
                    <a:ext uri="{9D8B030D-6E8A-4147-A177-3AD203B41FA5}">
                      <a16:colId xmlns:a16="http://schemas.microsoft.com/office/drawing/2014/main" val="2902818376"/>
                    </a:ext>
                  </a:extLst>
                </a:gridCol>
                <a:gridCol w="2048542">
                  <a:extLst>
                    <a:ext uri="{9D8B030D-6E8A-4147-A177-3AD203B41FA5}">
                      <a16:colId xmlns:a16="http://schemas.microsoft.com/office/drawing/2014/main" val="1258255217"/>
                    </a:ext>
                  </a:extLst>
                </a:gridCol>
              </a:tblGrid>
              <a:tr h="908976"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smtClean="0">
                          <a:latin typeface="Arial Black" panose="020B0A04020102020204" pitchFamily="34" charset="0"/>
                        </a:rPr>
                        <a:t>Počet vychovávateľov</a:t>
                      </a:r>
                      <a:endParaRPr lang="sk-SK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smtClean="0">
                          <a:latin typeface="Arial Black" panose="020B0A04020102020204" pitchFamily="34" charset="0"/>
                        </a:rPr>
                        <a:t>Počet pomocných vychovávateľov</a:t>
                      </a:r>
                      <a:endParaRPr lang="sk-SK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smtClean="0">
                          <a:latin typeface="Arial Black" panose="020B0A04020102020204" pitchFamily="34" charset="0"/>
                        </a:rPr>
                        <a:t>Počet</a:t>
                      </a:r>
                      <a:r>
                        <a:rPr lang="sk-SK" sz="1400" baseline="0" dirty="0" smtClean="0">
                          <a:latin typeface="Arial Black" panose="020B0A04020102020204" pitchFamily="34" charset="0"/>
                        </a:rPr>
                        <a:t> pomocných vychovávateľov s ekonomickou agendou</a:t>
                      </a:r>
                      <a:endParaRPr lang="sk-SK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smtClean="0">
                          <a:latin typeface="Arial Black" panose="020B0A04020102020204" pitchFamily="34" charset="0"/>
                        </a:rPr>
                        <a:t>Počet sociálnych pracovníkov</a:t>
                      </a:r>
                      <a:endParaRPr lang="sk-SK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dirty="0" smtClean="0">
                          <a:latin typeface="Arial Black" panose="020B0A04020102020204" pitchFamily="34" charset="0"/>
                        </a:rPr>
                        <a:t>Počet</a:t>
                      </a:r>
                      <a:r>
                        <a:rPr lang="sk-SK" sz="1400" baseline="0" dirty="0" smtClean="0">
                          <a:latin typeface="Arial Black" panose="020B0A04020102020204" pitchFamily="34" charset="0"/>
                        </a:rPr>
                        <a:t> psychológov</a:t>
                      </a:r>
                      <a:endParaRPr lang="sk-SK" sz="14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0279415"/>
                  </a:ext>
                </a:extLst>
              </a:tr>
              <a:tr h="590233"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latin typeface="Arial Black" panose="020B0A04020102020204" pitchFamily="34" charset="0"/>
                        </a:rPr>
                        <a:t>3</a:t>
                      </a:r>
                      <a:endParaRPr lang="sk-SK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latin typeface="Arial Black" panose="020B0A04020102020204" pitchFamily="34" charset="0"/>
                        </a:rPr>
                        <a:t>2</a:t>
                      </a:r>
                      <a:endParaRPr lang="sk-SK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sk-SK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sk-SK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2000" dirty="0" smtClean="0">
                          <a:latin typeface="Arial Black" panose="020B0A04020102020204" pitchFamily="34" charset="0"/>
                        </a:rPr>
                        <a:t>1</a:t>
                      </a:r>
                      <a:endParaRPr lang="sk-SK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213824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25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129719"/>
          </a:xfrm>
        </p:spPr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Kapacita samostatne usporiadanej skupiny: 10</a:t>
            </a:r>
            <a:endParaRPr lang="sk-SK" dirty="0">
              <a:latin typeface="Arial Black" panose="020B0A04020102020204" pitchFamily="34" charset="0"/>
            </a:endParaRPr>
          </a:p>
        </p:txBody>
      </p:sp>
      <p:graphicFrame>
        <p:nvGraphicFramePr>
          <p:cNvPr id="6" name="Zástupný objekt pre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1831153"/>
              </p:ext>
            </p:extLst>
          </p:nvPr>
        </p:nvGraphicFramePr>
        <p:xfrm>
          <a:off x="838198" y="2587963"/>
          <a:ext cx="10515600" cy="29644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8400">
                  <a:extLst>
                    <a:ext uri="{9D8B030D-6E8A-4147-A177-3AD203B41FA5}">
                      <a16:colId xmlns:a16="http://schemas.microsoft.com/office/drawing/2014/main" val="228539004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98045680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685203071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942375959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788406492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412752106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2445524153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9380582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196775752"/>
                    </a:ext>
                  </a:extLst>
                </a:gridCol>
              </a:tblGrid>
              <a:tr h="760283">
                <a:tc gridSpan="9">
                  <a:txBody>
                    <a:bodyPr/>
                    <a:lstStyle/>
                    <a:p>
                      <a:pPr algn="ctr"/>
                      <a:r>
                        <a:rPr lang="sk-SK" sz="3600" dirty="0" smtClean="0">
                          <a:latin typeface="Arial Black" panose="020B0A04020102020204" pitchFamily="34" charset="0"/>
                        </a:rPr>
                        <a:t>Vek</a:t>
                      </a:r>
                      <a:r>
                        <a:rPr lang="sk-SK" sz="3600" baseline="0" dirty="0" smtClean="0">
                          <a:latin typeface="Arial Black" panose="020B0A04020102020204" pitchFamily="34" charset="0"/>
                        </a:rPr>
                        <a:t> detí a škola</a:t>
                      </a:r>
                      <a:endParaRPr lang="sk-SK" sz="3600" dirty="0"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1765454"/>
                  </a:ext>
                </a:extLst>
              </a:tr>
              <a:tr h="386200"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Timea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Oliver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Dzamelia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Aisha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Barbara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Seherezáde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Ján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Dominika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2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Milan</a:t>
                      </a:r>
                      <a:endParaRPr lang="sk-SK"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481205"/>
                  </a:ext>
                </a:extLst>
              </a:tr>
              <a:tr h="433108"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sz="14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sk-SK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76362155"/>
                  </a:ext>
                </a:extLst>
              </a:tr>
              <a:tr h="1384843"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ZŠ Lipová </a:t>
                      </a:r>
                    </a:p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1.r.</a:t>
                      </a:r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ŠZŠ Topoľčany 2.r.</a:t>
                      </a:r>
                    </a:p>
                    <a:p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ZŠ Škultétyho 3.r.</a:t>
                      </a:r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ZŠ Škultétyho 3.r.</a:t>
                      </a:r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ŠZŠ Topoľčany 4.r.</a:t>
                      </a:r>
                    </a:p>
                    <a:p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ŠZŠ Topoľčany 5.r.</a:t>
                      </a:r>
                    </a:p>
                    <a:p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ŠZŠ Topoľčany 6.r.</a:t>
                      </a:r>
                    </a:p>
                    <a:p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ZŠ Škultétyho 8.r.</a:t>
                      </a:r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sz="1000" b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 Topoľčany 2.r.</a:t>
                      </a:r>
                      <a:endParaRPr lang="sk-SK" sz="10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66891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8983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6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Školská a mimoškolská aktivita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Mladšie detí vozí do školy aj zo školy šofér CDR. Staršie detí v rámci osamostatňovania chodia pešo. 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Rodičovských združení sa zúčastňuje vychovávateľ zvereného dieťaťa.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V rámci spolupráce sú triedny učitelia, v prípade potreby aj iní zástupcovia školy pozývaní na prípadovú konferenciu. 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Detí sa zapájajú do všetkých aktivít školy: zber papiera, tvorivé súťaže, športové súťaže, duchovné aktivity... .</a:t>
            </a:r>
          </a:p>
          <a:p>
            <a:pPr marL="0" indent="0">
              <a:buNone/>
            </a:pPr>
            <a:r>
              <a:rPr lang="sk-SK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Výsledky</a:t>
            </a:r>
            <a:r>
              <a:rPr lang="sk-SK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Aisha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Diplom za úspešné ukončenie plaveckého kurzu</a:t>
            </a:r>
          </a:p>
          <a:p>
            <a:pPr marL="0" indent="0">
              <a:buNone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Dzamelia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Diplom za úspešné ukončenie plaveckého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kurzu</a:t>
            </a:r>
          </a:p>
          <a:p>
            <a:pPr marL="0" indent="0">
              <a:buNone/>
            </a:pPr>
            <a:r>
              <a:rPr lang="sk-SK" sz="1600" dirty="0" smtClean="0">
                <a:latin typeface="Arial Black" panose="020B0A04020102020204" pitchFamily="34" charset="0"/>
                <a:cs typeface="Arial" panose="020B0604020202020204" pitchFamily="34" charset="0"/>
              </a:rPr>
              <a:t>Krúžky: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Dominika : Základná umelecká škola</a:t>
            </a:r>
            <a:r>
              <a:rPr lang="sk-SK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kreslenie</a:t>
            </a:r>
          </a:p>
          <a:p>
            <a:pPr marL="0" indent="0">
              <a:buNone/>
            </a:pP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Šeherezádé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Aisha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: futbalový krúžok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Ján, Oliver, Barbara, </a:t>
            </a:r>
            <a:r>
              <a:rPr lang="sk-SK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Šeherezádé</a:t>
            </a: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: počítačový krúžok na škole</a:t>
            </a:r>
          </a:p>
          <a:p>
            <a:pPr marL="0" indent="0">
              <a:buNone/>
            </a:pPr>
            <a:r>
              <a:rPr lang="sk-SK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Timea : pohybový krúžok</a:t>
            </a:r>
            <a:endParaRPr lang="sk-SK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06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7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Prípadová konferencia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Prípadová konferencia je plánované a koordinované spoločné stretnutie dieťaťa (ak je to vhodné a účelné), jeho rodiny a všetkých, ktorí pre dieťa predstavujú alebo môžu predstavovať podpornú sociálnu sieť.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Cieľom je výmena informácií, zhodnotenie situácie dieťaťa a jeho rodiny, hľadanie optimálneho riešenia a plánovania spoločného postupu, ktorý povedie k napĺňaniu potrieb dieťaťa.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Centrum organizuje metodickú prípadovú konferenciu za účasti orgánu </a:t>
            </a:r>
            <a:r>
              <a:rPr lang="sk-SK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SPODaSK</a:t>
            </a: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a rodičov ihneď a najneskôr do jedného mesiaca po prijatí dieťaťa do centra. Potom je to každého pol roka, teda dieťa má počas 1 roka 2x prípadovú konferenciu. Centrum pozýva na ňu rodičov, príbuzných, osoby blízke dieťaťu, zástupcov orgánu </a:t>
            </a:r>
            <a:r>
              <a:rPr lang="sk-SK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SPODaSK</a:t>
            </a: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zástupcov obce, školy, ktorú dieťa navštevovalo v rodine a ktorú navštevuje počas umiestnenia v centre, predstaviteľov cirkvi a iné subjekty, ktoré sa podieľajú na procese pomoci dieťaťu a jeho rodine.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Na prípadovej konferencii sa stanovuje hlavný cieľ sociálnej práce, úlohy pre zúčastnené subjekty na naplnení cieľa a kritérium zmeny v rodine. </a:t>
            </a:r>
          </a:p>
          <a:p>
            <a:pPr marL="0" indent="0">
              <a:buNone/>
            </a:pP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94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Rodinné porady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Koordinátor skupiny zvoláva 1x mesačne poradu odborného tímu.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Obsah porady: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vyhodnotenia IPROD-</a:t>
            </a:r>
            <a:r>
              <a:rPr lang="sk-SK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ov</a:t>
            </a: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detí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prehodnotenia výchovných a zdravotných problémov detí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kontroly plnenia úloh z predchádzajúceho stretnutia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prehodnotenia školských výsledkov detí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poradenstvo a pomoc pri riešení rôznych problémov na skupine </a:t>
            </a:r>
          </a:p>
          <a:p>
            <a:pPr marL="0" indent="0">
              <a:buNone/>
            </a:pPr>
            <a:endParaRPr lang="sk-SK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Z každého stretnutia odborného tímu je vypracovaná zápisnica a prezenčná listina. Problémy, návrhy, ktoré sa na stretnutiach zaznamenali, boli riešené priebežne na komunitných stretnutiach skupiny, prípadne individuálne. </a:t>
            </a:r>
          </a:p>
          <a:p>
            <a:pPr marL="0" indent="0">
              <a:buNone/>
            </a:pPr>
            <a:r>
              <a:rPr lang="sk-SK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V prípade riešenia závažnejších problémov koordinátorka zvoláva stretnutie odborného tímu. </a:t>
            </a:r>
          </a:p>
          <a:p>
            <a:pPr marL="0" indent="0">
              <a:buNone/>
            </a:pP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24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8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Zdravotná starostlivosť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292608" y="1825624"/>
            <a:ext cx="11704320" cy="45934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k-SK" sz="2000" dirty="0" smtClean="0"/>
              <a:t>V našom zariadení zabezpečujeme administratívne úkony a základne praktické činnosti súvisiace so zdravotnou starostlivosťou u všetkých deti. Odborná zdravotná starostlivosť sa realizuje v detských ambulanciách.</a:t>
            </a:r>
          </a:p>
          <a:p>
            <a:pPr marL="0" indent="0">
              <a:buNone/>
            </a:pPr>
            <a:r>
              <a:rPr lang="sk-SK" sz="2000" dirty="0" smtClean="0"/>
              <a:t>Na základe odporúčaní detských lekárov navštevujeme s deťmi ostatných odborných špecialistov.</a:t>
            </a:r>
          </a:p>
          <a:p>
            <a:pPr marL="0" indent="0">
              <a:buNone/>
            </a:pPr>
            <a:r>
              <a:rPr lang="sk-SK" sz="2000" dirty="0" smtClean="0"/>
              <a:t>V roku 2022 sa na skupine vyskytovali najmä bežné detské ochorenia ako sú nádcha, zvýšená telesná teplota, bolesť brucha, uší, stomatologické bolesti a drobné poranenia, ktoré si nevyžadovali lekárske ošetrenie.</a:t>
            </a:r>
          </a:p>
          <a:p>
            <a:pPr marL="0" indent="0">
              <a:buNone/>
            </a:pPr>
            <a:r>
              <a:rPr lang="sk-SK" sz="2000" dirty="0" smtClean="0"/>
              <a:t>Deti absolvovali preventívne prehliadky u detskej lekárky a stomatologickej ambulancii.</a:t>
            </a:r>
          </a:p>
          <a:p>
            <a:pPr marL="0" indent="0">
              <a:buNone/>
            </a:pPr>
            <a:r>
              <a:rPr lang="sk-SK" sz="2000" dirty="0" smtClean="0"/>
              <a:t>Navštevujú odborné ambulancie: </a:t>
            </a:r>
            <a:r>
              <a:rPr lang="sk-SK" sz="2000" dirty="0" err="1" smtClean="0"/>
              <a:t>alergologická</a:t>
            </a:r>
            <a:r>
              <a:rPr lang="sk-SK" sz="2000" dirty="0" smtClean="0"/>
              <a:t>, očná, psychiatrická, ortopedická, </a:t>
            </a:r>
            <a:r>
              <a:rPr lang="sk-SK" sz="2000" dirty="0" err="1" smtClean="0"/>
              <a:t>CPPPaP</a:t>
            </a:r>
            <a:r>
              <a:rPr lang="sk-SK" sz="2000" dirty="0" smtClean="0"/>
              <a:t>.</a:t>
            </a:r>
          </a:p>
          <a:p>
            <a:pPr marL="0" indent="0">
              <a:buNone/>
            </a:pPr>
            <a:r>
              <a:rPr lang="sk-SK" sz="2000" dirty="0" smtClean="0"/>
              <a:t>Hospitalizácie - trojdňová – 2 deti – odstránenie mandlí</a:t>
            </a:r>
          </a:p>
          <a:p>
            <a:pPr marL="0" indent="0">
              <a:buNone/>
            </a:pPr>
            <a:r>
              <a:rPr lang="sk-SK" sz="2000" dirty="0" smtClean="0"/>
              <a:t>                          - viacdňová – 1 dieťa – odstránenie výrastku na ramene</a:t>
            </a:r>
          </a:p>
          <a:p>
            <a:pPr marL="0" indent="0">
              <a:buNone/>
            </a:pPr>
            <a:r>
              <a:rPr lang="sk-SK" sz="2000" dirty="0" smtClean="0"/>
              <a:t>Pravidelné užívanie liekov – </a:t>
            </a:r>
            <a:r>
              <a:rPr lang="sk-SK" sz="2000" dirty="0" smtClean="0"/>
              <a:t>3 </a:t>
            </a:r>
            <a:r>
              <a:rPr lang="sk-SK" sz="2000" dirty="0" smtClean="0"/>
              <a:t>deti</a:t>
            </a:r>
          </a:p>
          <a:p>
            <a:pPr marL="0" indent="0">
              <a:buNone/>
            </a:pPr>
            <a:endParaRPr lang="sk-SK" sz="900" dirty="0"/>
          </a:p>
        </p:txBody>
      </p:sp>
    </p:spTree>
    <p:extLst>
      <p:ext uri="{BB962C8B-B14F-4D97-AF65-F5344CB8AC3E}">
        <p14:creationId xmlns:p14="http://schemas.microsoft.com/office/powerpoint/2010/main" val="3365141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0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072" y="365125"/>
            <a:ext cx="10777728" cy="1325563"/>
          </a:xfrm>
        </p:spPr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Pohyb detí na skupine v roku 2022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1"/>
          </p:nvPr>
        </p:nvSpPr>
        <p:spPr>
          <a:xfrm>
            <a:off x="402336" y="1825625"/>
            <a:ext cx="11603735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Príchod nových detí: Timea, </a:t>
            </a:r>
            <a:r>
              <a:rPr lang="sk-SK" dirty="0" err="1" smtClean="0"/>
              <a:t>Dzamelia</a:t>
            </a:r>
            <a:r>
              <a:rPr lang="sk-SK" dirty="0" smtClean="0"/>
              <a:t> a </a:t>
            </a:r>
            <a:r>
              <a:rPr lang="sk-SK" dirty="0" err="1" smtClean="0"/>
              <a:t>Aisha</a:t>
            </a:r>
            <a:r>
              <a:rPr lang="sk-SK" dirty="0"/>
              <a:t> </a:t>
            </a:r>
            <a:r>
              <a:rPr lang="sk-SK" dirty="0" smtClean="0"/>
              <a:t>prišli na našu skupinu 20.6.2022.</a:t>
            </a:r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34" y="2752344"/>
            <a:ext cx="2969514" cy="395935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575" y="2898648"/>
            <a:ext cx="4391005" cy="345614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" y="2898648"/>
            <a:ext cx="4005987" cy="345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8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9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6072" y="365125"/>
            <a:ext cx="10777728" cy="1325563"/>
          </a:xfrm>
        </p:spPr>
        <p:txBody>
          <a:bodyPr/>
          <a:lstStyle/>
          <a:p>
            <a:pPr algn="ctr"/>
            <a:r>
              <a:rPr lang="sk-SK" dirty="0" smtClean="0">
                <a:latin typeface="Arial Black" panose="020B0A04020102020204" pitchFamily="34" charset="0"/>
              </a:rPr>
              <a:t>Pohyb detí na skupine v roku 2022</a:t>
            </a:r>
            <a:endParaRPr lang="sk-SK" dirty="0">
              <a:latin typeface="Arial Black" panose="020B0A04020102020204" pitchFamily="34" charset="0"/>
            </a:endParaRP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1"/>
          </p:nvPr>
        </p:nvSpPr>
        <p:spPr>
          <a:xfrm>
            <a:off x="576072" y="1825625"/>
            <a:ext cx="11164824" cy="4351338"/>
          </a:xfrm>
        </p:spPr>
        <p:txBody>
          <a:bodyPr/>
          <a:lstStyle/>
          <a:p>
            <a:pPr marL="0" indent="0">
              <a:buNone/>
            </a:pPr>
            <a:r>
              <a:rPr lang="sk-SK" dirty="0" smtClean="0"/>
              <a:t>Odchod detí zo skupiny: Nicolas a Adrián odišli po dovŕšení dospelosti do rodinného prostredia.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 smtClean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3" name="Zástupný objekt pre obsah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848" y="2760345"/>
            <a:ext cx="3011520" cy="4015360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564" y="2755379"/>
            <a:ext cx="2546604" cy="402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285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236</TotalTime>
  <Words>806</Words>
  <Application>Microsoft Office PowerPoint</Application>
  <PresentationFormat>Širokouhlá</PresentationFormat>
  <Paragraphs>115</Paragraphs>
  <Slides>19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19</vt:i4>
      </vt:variant>
    </vt:vector>
  </HeadingPairs>
  <TitlesOfParts>
    <vt:vector size="25" baseType="lpstr">
      <vt:lpstr>Arial</vt:lpstr>
      <vt:lpstr>Arial Black</vt:lpstr>
      <vt:lpstr>Calibri</vt:lpstr>
      <vt:lpstr>Calibri Light</vt:lpstr>
      <vt:lpstr>Times New Roman</vt:lpstr>
      <vt:lpstr>Motív balíka Office</vt:lpstr>
      <vt:lpstr>Prezentácia programu PowerPoint</vt:lpstr>
      <vt:lpstr>Prezentácia programu PowerPoint</vt:lpstr>
      <vt:lpstr>Kapacita samostatne usporiadanej skupiny: 10</vt:lpstr>
      <vt:lpstr>Školská a mimoškolská aktivita</vt:lpstr>
      <vt:lpstr>Prípadová konferencia</vt:lpstr>
      <vt:lpstr>Rodinné porady</vt:lpstr>
      <vt:lpstr>Zdravotná starostlivosť</vt:lpstr>
      <vt:lpstr>Pohyb detí na skupine v roku 2022</vt:lpstr>
      <vt:lpstr>Pohyb detí na skupine v roku 2022</vt:lpstr>
      <vt:lpstr>Pohyb detí na skupine v roku 2022</vt:lpstr>
      <vt:lpstr>Personálne zmeny</vt:lpstr>
      <vt:lpstr>Výlet do parku s mottom: „V zdravom tele, zdravý duch.“</vt:lpstr>
      <vt:lpstr>Návšteva Tribečského múzea v Topoľčanoch</vt:lpstr>
      <vt:lpstr>Výlet do divadla Andreja Bagara v Nitre</vt:lpstr>
      <vt:lpstr>Zabávame sa aj pri práci</vt:lpstr>
      <vt:lpstr>Prezentácia programu PowerPoint</vt:lpstr>
      <vt:lpstr>Umelecké vlohy našich detí</vt:lpstr>
      <vt:lpstr>Spoločné oslavovanie sviatkov detí</vt:lpstr>
      <vt:lpstr>                                   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Patrik Valachovič</dc:creator>
  <cp:lastModifiedBy>Patrik Valachovič</cp:lastModifiedBy>
  <cp:revision>26</cp:revision>
  <dcterms:created xsi:type="dcterms:W3CDTF">2023-03-12T17:44:20Z</dcterms:created>
  <dcterms:modified xsi:type="dcterms:W3CDTF">2023-03-12T21:44:55Z</dcterms:modified>
</cp:coreProperties>
</file>